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9" r:id="rId4"/>
    <p:sldId id="260" r:id="rId5"/>
    <p:sldId id="270" r:id="rId6"/>
    <p:sldId id="261" r:id="rId7"/>
    <p:sldId id="271" r:id="rId8"/>
    <p:sldId id="262" r:id="rId9"/>
    <p:sldId id="272" r:id="rId10"/>
    <p:sldId id="273" r:id="rId11"/>
    <p:sldId id="275" r:id="rId12"/>
    <p:sldId id="276" r:id="rId13"/>
    <p:sldId id="267" r:id="rId14"/>
    <p:sldId id="278" r:id="rId15"/>
    <p:sldId id="279" r:id="rId16"/>
    <p:sldId id="281" r:id="rId17"/>
    <p:sldId id="280" r:id="rId18"/>
    <p:sldId id="277" r:id="rId19"/>
    <p:sldId id="274" r:id="rId20"/>
    <p:sldId id="268" r:id="rId21"/>
    <p:sldId id="264" r:id="rId22"/>
    <p:sldId id="265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7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90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8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52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7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8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0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9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95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9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6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416B1-CF53-4070-B3B2-11F58E03B87C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48432-B772-4E7F-9BF3-2352861EF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8BFAB-E2C6-4B8E-8DEE-440902776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2558561"/>
            <a:ext cx="5169876" cy="230358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포천 오성과 한음 Bold" panose="020B0803000000000000" pitchFamily="50" charset="-127"/>
                <a:ea typeface="포천 오성과 한음 Bold" panose="020B0803000000000000"/>
              </a:rPr>
              <a:t>UiPath</a:t>
            </a:r>
            <a:r>
              <a:rPr lang="ko-KR" altLang="en-US" dirty="0" smtClean="0">
                <a:latin typeface="포천 오성과 한음 Bold" panose="020B0803000000000000" pitchFamily="50" charset="-127"/>
                <a:ea typeface="포천 오성과 한음 Bold" panose="020B0803000000000000"/>
              </a:rPr>
              <a:t>를 통한</a:t>
            </a:r>
            <a:r>
              <a:rPr lang="en-US" altLang="ko-KR" dirty="0" smtClean="0">
                <a:solidFill>
                  <a:srgbClr val="FF0000"/>
                </a:solidFill>
                <a:latin typeface="포천 오성과 한음 Bold" panose="020B0803000000000000" pitchFamily="50" charset="-127"/>
                <a:ea typeface="포천 오성과 한음 Bold" panose="020B0803000000000000"/>
              </a:rPr>
              <a:t>RPA</a:t>
            </a:r>
            <a:r>
              <a:rPr lang="en-US" altLang="ko-KR" dirty="0" smtClean="0">
                <a:latin typeface="포천 오성과 한음 Bold" panose="020B0803000000000000" pitchFamily="50" charset="-127"/>
                <a:ea typeface="포천 오성과 한음 Bold" panose="020B0803000000000000"/>
              </a:rPr>
              <a:t> </a:t>
            </a:r>
            <a:r>
              <a:rPr lang="ko-KR" altLang="en-US" dirty="0" smtClean="0">
                <a:latin typeface="포천 오성과 한음 Bold" panose="020B0803000000000000" pitchFamily="50" charset="-127"/>
                <a:ea typeface="포천 오성과 한음 Bold" panose="020B0803000000000000"/>
              </a:rPr>
              <a:t>프로젝트</a:t>
            </a:r>
            <a:endParaRPr lang="ko-KR" altLang="en-US" dirty="0">
              <a:latin typeface="포천 오성과 한음 Bold" panose="020B0803000000000000" pitchFamily="50" charset="-127"/>
              <a:ea typeface="포천 오성과 한음 Bold" panose="020B080300000000000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E94270-8245-4EB7-B890-226813F7E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4062" y="6453164"/>
            <a:ext cx="3252405" cy="404836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KFO </a:t>
            </a:r>
            <a:r>
              <a:rPr lang="ko-KR" altLang="en-US" sz="20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한국직업개발원 </a:t>
            </a:r>
            <a:r>
              <a:rPr lang="ko-KR" altLang="en-US" sz="2000" b="1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임세훈</a:t>
            </a:r>
            <a:endParaRPr lang="ko-KR" altLang="en-US" sz="2000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33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14" y="1419611"/>
            <a:ext cx="3045291" cy="326732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작년 월별 리포트 다운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_01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8" y="1735543"/>
            <a:ext cx="3662438" cy="47806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31027" y="5207194"/>
            <a:ext cx="2631440" cy="88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760538" y="1566211"/>
            <a:ext cx="1453300" cy="36367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60968" y="6090138"/>
            <a:ext cx="1382532" cy="4260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36" y="5177636"/>
            <a:ext cx="2956069" cy="126461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3708" y="3946143"/>
            <a:ext cx="1169496" cy="5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6" idx="2"/>
          </p:cNvCxnSpPr>
          <p:nvPr/>
        </p:nvCxnSpPr>
        <p:spPr>
          <a:xfrm flipH="1">
            <a:off x="7021117" y="4463815"/>
            <a:ext cx="7339" cy="54448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528" y="2112984"/>
            <a:ext cx="1722203" cy="3471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6724" y="6380191"/>
            <a:ext cx="362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 smtClean="0"/>
              <a:t>In_Str_Year</a:t>
            </a:r>
            <a:r>
              <a:rPr lang="en-US" altLang="ko-KR" sz="1100" b="1" dirty="0" smtClean="0"/>
              <a:t>: </a:t>
            </a:r>
            <a:r>
              <a:rPr lang="en-US" altLang="ko-KR" sz="1100" b="1" dirty="0" err="1" smtClean="0"/>
              <a:t>Now.AddYears</a:t>
            </a:r>
            <a:r>
              <a:rPr lang="en-US" altLang="ko-KR" sz="1100" b="1" dirty="0"/>
              <a:t>(-1).</a:t>
            </a:r>
            <a:r>
              <a:rPr lang="en-US" altLang="ko-KR" sz="1100" b="1" dirty="0" err="1"/>
              <a:t>ToString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yyyy</a:t>
            </a:r>
            <a:r>
              <a:rPr lang="en-US" altLang="ko-KR" sz="1100" b="1" dirty="0"/>
              <a:t>")</a:t>
            </a:r>
            <a:endParaRPr lang="ko-KR" altLang="en-US" sz="11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223629" y="3356127"/>
            <a:ext cx="1277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en-US" altLang="ko-KR" sz="1100" dirty="0" err="1" smtClean="0"/>
              <a:t>DT_TextID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사용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1952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7610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작년 월별 리포트 다운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_02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06" y="1915013"/>
            <a:ext cx="2970294" cy="4443562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721254" y="1915013"/>
            <a:ext cx="3698346" cy="3947037"/>
            <a:chOff x="721254" y="2016883"/>
            <a:chExt cx="3384754" cy="35546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54" y="2016883"/>
              <a:ext cx="3234292" cy="355467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193528" y="3703320"/>
              <a:ext cx="1130572" cy="1767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2324100" y="4594860"/>
              <a:ext cx="17819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987" y="1205231"/>
            <a:ext cx="2098933" cy="54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570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작년 월별 리포트 다운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_03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99213" y="5818538"/>
            <a:ext cx="3548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예외처리 </a:t>
            </a:r>
            <a:r>
              <a:rPr lang="en-US" altLang="ko-KR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</a:t>
            </a:r>
            <a:r>
              <a:rPr lang="en-US" altLang="ko-KR" sz="1500" b="1" dirty="0" smtClean="0">
                <a:solidFill>
                  <a:srgbClr val="FF0000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Retry Scope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를 통해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팝업창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클릭이 안된 경우 다시 클릭하도록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구현 </a:t>
            </a:r>
            <a:endParaRPr lang="en-US" altLang="ko-KR" sz="15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78" y="1734329"/>
            <a:ext cx="3007619" cy="48080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94" y="1917209"/>
            <a:ext cx="3442944" cy="387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9" y="1734329"/>
            <a:ext cx="2881134" cy="4821683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066779" y="3924109"/>
            <a:ext cx="870981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366" y="1109357"/>
            <a:ext cx="1905001" cy="906034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10979867" y="2084675"/>
            <a:ext cx="0" cy="399445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588" y="1533821"/>
            <a:ext cx="3572983" cy="50122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4" y="2059374"/>
            <a:ext cx="3633009" cy="32183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628899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Excel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연간 데이터 테이블 구축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5344" y="3365039"/>
            <a:ext cx="2536640" cy="124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681984" y="1767840"/>
            <a:ext cx="1322424" cy="159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81984" y="4607167"/>
            <a:ext cx="1322424" cy="1878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4534" y="6265817"/>
            <a:ext cx="3702858" cy="31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필터링</a:t>
            </a:r>
            <a:r>
              <a:rPr lang="ko-KR" altLang="en-US" sz="11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기준</a:t>
            </a:r>
            <a:r>
              <a:rPr lang="en-US" altLang="ko-KR" sz="11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 "*"+Row</a:t>
            </a:r>
            <a:r>
              <a:rPr lang="en-US" altLang="ko-KR" sz="11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("</a:t>
            </a:r>
            <a:r>
              <a:rPr lang="en-US" altLang="ko-KR" sz="1100" b="1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TextID</a:t>
            </a:r>
            <a:r>
              <a:rPr lang="en-US" altLang="ko-KR" sz="11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").</a:t>
            </a:r>
            <a:r>
              <a:rPr lang="en-US" altLang="ko-KR" sz="1100" b="1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ToString</a:t>
            </a:r>
            <a:r>
              <a:rPr lang="en-US" altLang="ko-KR" sz="11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+"*.</a:t>
            </a:r>
            <a:r>
              <a:rPr lang="en-US" altLang="ko-KR" sz="11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csv"</a:t>
            </a:r>
            <a:endParaRPr lang="en-US" altLang="ko-KR" sz="1100" b="1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046" y="1437700"/>
            <a:ext cx="1647825" cy="47434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87584" y="2243607"/>
            <a:ext cx="1277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* </a:t>
            </a:r>
            <a:r>
              <a:rPr lang="en-US" altLang="ko-KR" sz="900" dirty="0" err="1" smtClean="0"/>
              <a:t>DT_TextID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사용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302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159" y="1585530"/>
            <a:ext cx="3549229" cy="47341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43" y="1861245"/>
            <a:ext cx="3713229" cy="4821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96" y="1861245"/>
            <a:ext cx="4296320" cy="377462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628899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Excel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연간 데이터 테이블 저장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0099" y="4197520"/>
            <a:ext cx="3288323" cy="1104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088422" y="2133600"/>
            <a:ext cx="1085321" cy="20639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088422" y="5301762"/>
            <a:ext cx="1052824" cy="1019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2747" y="6013459"/>
            <a:ext cx="288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For Each Row in Data Table </a:t>
            </a:r>
            <a:r>
              <a:rPr lang="ko-KR" altLang="en-US" sz="1400" dirty="0"/>
              <a:t>내부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65911" y="6336131"/>
            <a:ext cx="265675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※ Filter Data Table: Column</a:t>
            </a:r>
            <a:r>
              <a:rPr lang="ko-KR" altLang="en-US" sz="11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순서 정리</a:t>
            </a:r>
            <a:endParaRPr lang="en-US" altLang="ko-KR" sz="11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8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510105" y="1248780"/>
            <a:ext cx="3094260" cy="4310867"/>
            <a:chOff x="8437218" y="1510514"/>
            <a:chExt cx="3094260" cy="431086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7218" y="1510514"/>
              <a:ext cx="3094260" cy="431086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8517317" y="3258487"/>
              <a:ext cx="2231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※ </a:t>
              </a:r>
              <a:r>
                <a:rPr lang="en-US" altLang="ko-KR" sz="1000" dirty="0" err="1" smtClean="0"/>
                <a:t>Str_ConfirmID.Trim.split</a:t>
              </a:r>
              <a:r>
                <a:rPr lang="en-US" altLang="ko-KR" sz="1000" dirty="0"/>
                <a:t>(" ")(7)</a:t>
              </a:r>
              <a:endParaRPr lang="ko-KR" altLang="en-US" sz="1000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1" y="2257936"/>
            <a:ext cx="3522457" cy="38746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6263117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연간 데이터 업로드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&amp; Confirmation ID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가져오기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87769" y="3316292"/>
            <a:ext cx="2485071" cy="99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672840" y="1869892"/>
            <a:ext cx="1468406" cy="144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72840" y="4309872"/>
            <a:ext cx="1468406" cy="2083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05996" y="5898322"/>
            <a:ext cx="354894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예외처리 </a:t>
            </a:r>
            <a:r>
              <a:rPr lang="en-US" altLang="ko-KR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</a:t>
            </a:r>
            <a:r>
              <a:rPr lang="en-US" altLang="ko-KR" sz="1500" b="1" dirty="0" smtClean="0">
                <a:solidFill>
                  <a:srgbClr val="FF0000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Retry Scope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를 통해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팝업창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클릭이 안된 경우 다시 클릭하도록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구현 </a:t>
            </a:r>
            <a:endParaRPr lang="en-US" altLang="ko-KR" sz="15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558" y="1684895"/>
            <a:ext cx="2883245" cy="485751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97052" y="5546965"/>
            <a:ext cx="3660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DT_ConfirmationID</a:t>
            </a:r>
            <a:r>
              <a:rPr lang="en-US" altLang="ko-KR" sz="1100" dirty="0" smtClean="0"/>
              <a:t>: </a:t>
            </a:r>
            <a:r>
              <a:rPr lang="en-US" altLang="ko-KR" sz="1100" dirty="0" err="1" smtClean="0"/>
              <a:t>ConfirmationID</a:t>
            </a:r>
            <a:r>
              <a:rPr lang="en-US" altLang="ko-KR" sz="1100" dirty="0" smtClean="0"/>
              <a:t>, WIID</a:t>
            </a:r>
            <a:r>
              <a:rPr lang="ko-KR" altLang="en-US" sz="1100" dirty="0" smtClean="0"/>
              <a:t>열을 가짐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880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8915030" y="1054831"/>
            <a:ext cx="2303884" cy="5390385"/>
            <a:chOff x="8915030" y="1054831"/>
            <a:chExt cx="2303884" cy="539038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5030" y="1054831"/>
              <a:ext cx="2303884" cy="539038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rcRect t="541"/>
            <a:stretch/>
          </p:blipFill>
          <p:spPr>
            <a:xfrm>
              <a:off x="9050310" y="2110740"/>
              <a:ext cx="2017739" cy="234442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2030"/>
          <a:stretch/>
        </p:blipFill>
        <p:spPr>
          <a:xfrm>
            <a:off x="5096570" y="1938528"/>
            <a:ext cx="3380619" cy="435606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b="27036"/>
          <a:stretch/>
        </p:blipFill>
        <p:spPr>
          <a:xfrm>
            <a:off x="5309554" y="1111868"/>
            <a:ext cx="2914650" cy="56988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41" y="2257936"/>
            <a:ext cx="3522457" cy="38746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6263117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Work Item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수정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87769" y="4657412"/>
            <a:ext cx="2485071" cy="981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672840" y="1691685"/>
            <a:ext cx="1355948" cy="2965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72840" y="5638800"/>
            <a:ext cx="1254397" cy="6732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786880" y="1681752"/>
            <a:ext cx="0" cy="256776"/>
          </a:xfrm>
          <a:prstGeom prst="straightConnector1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625067" y="1119585"/>
            <a:ext cx="1349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DT_ConfirmationID</a:t>
            </a:r>
            <a:r>
              <a:rPr lang="en-US" altLang="ko-KR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</a:t>
            </a:r>
            <a:r>
              <a:rPr lang="en-US" altLang="ko-KR" sz="1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DT_TextID</a:t>
            </a:r>
            <a:r>
              <a:rPr lang="en-US" altLang="ko-KR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en-US" altLang="ko-KR" sz="10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ko-KR" altLang="en-US" sz="10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</a:t>
            </a:r>
            <a:r>
              <a:rPr lang="ko-KR" altLang="en-US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테이블을 </a:t>
            </a:r>
            <a:r>
              <a:rPr lang="en-US" altLang="ko-KR" sz="1000" dirty="0">
                <a:solidFill>
                  <a:srgbClr val="FF0000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WIID</a:t>
            </a:r>
            <a:r>
              <a:rPr lang="ko-KR" altLang="en-US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열로 </a:t>
            </a:r>
            <a:r>
              <a:rPr lang="en-US" altLang="ko-KR" sz="1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Join</a:t>
            </a:r>
            <a:endParaRPr lang="ko-KR" altLang="en-US" sz="1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7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6263117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Vendor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정보 가져오기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7949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611417" y="2164668"/>
            <a:ext cx="3492183" cy="3423415"/>
            <a:chOff x="532288" y="2744962"/>
            <a:chExt cx="3492183" cy="3423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288" y="2744962"/>
              <a:ext cx="3492183" cy="342341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325880" y="5341483"/>
              <a:ext cx="1905000" cy="664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3310009" y="1869892"/>
            <a:ext cx="1831237" cy="28912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10009" y="5425652"/>
            <a:ext cx="1831237" cy="9676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77" y="1557419"/>
            <a:ext cx="2357000" cy="496365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615000" y="6119252"/>
            <a:ext cx="3407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TextID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Str_Info.split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Environment.NewLine.ToCharArray</a:t>
            </a:r>
            <a:r>
              <a:rPr lang="en-US" altLang="ko-KR" sz="1000" dirty="0" smtClean="0"/>
              <a:t>)(</a:t>
            </a:r>
            <a:r>
              <a:rPr lang="en-US" altLang="ko-KR" sz="1000" dirty="0"/>
              <a:t>1).</a:t>
            </a:r>
            <a:r>
              <a:rPr lang="en-US" altLang="ko-KR" sz="1000" dirty="0" err="1"/>
              <a:t>Trim.split</a:t>
            </a:r>
            <a:r>
              <a:rPr lang="en-US" altLang="ko-KR" sz="1000" dirty="0"/>
              <a:t>(":"c)(1).Substring(1</a:t>
            </a:r>
            <a:r>
              <a:rPr lang="en-US" altLang="ko-KR" sz="1000" dirty="0" smtClean="0"/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152" y="1529133"/>
            <a:ext cx="2009775" cy="4038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727722" y="5608726"/>
            <a:ext cx="2633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데이터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테이블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DT_Vendor_Info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644" y="1098244"/>
            <a:ext cx="2712073" cy="543951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628899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5. Excel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Copy </a:t>
            </a:r>
            <a:r>
              <a:rPr lang="en-US" altLang="ko-KR" sz="15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&amp;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Rename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8" y="1735542"/>
            <a:ext cx="3662438" cy="47806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58240" y="3004557"/>
            <a:ext cx="2627376" cy="124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785616" y="1389998"/>
            <a:ext cx="1639238" cy="16145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785616" y="4246685"/>
            <a:ext cx="1456943" cy="2154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802" y="1551956"/>
            <a:ext cx="3617890" cy="474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628899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5. Excel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Save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8" y="1735544"/>
            <a:ext cx="3662438" cy="47806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45739" y="4730430"/>
            <a:ext cx="2627376" cy="124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773115" y="1563039"/>
            <a:ext cx="1519854" cy="31673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108" y="1406041"/>
            <a:ext cx="3462197" cy="51181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221" y="2048237"/>
            <a:ext cx="1938565" cy="3817664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3785616" y="5972558"/>
            <a:ext cx="1507353" cy="4815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446780" y="5834058"/>
            <a:ext cx="2107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데이터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DT_Vendor_Info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6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95772A8-F200-4AF7-AF0B-599FE89EA53C}"/>
              </a:ext>
            </a:extLst>
          </p:cNvPr>
          <p:cNvCxnSpPr>
            <a:cxnSpLocks/>
          </p:cNvCxnSpPr>
          <p:nvPr/>
        </p:nvCxnSpPr>
        <p:spPr>
          <a:xfrm>
            <a:off x="3609975" y="1651301"/>
            <a:ext cx="18707" cy="4389015"/>
          </a:xfrm>
          <a:prstGeom prst="line">
            <a:avLst/>
          </a:prstGeom>
          <a:ln w="57150">
            <a:solidFill>
              <a:srgbClr val="ADCC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3D1D9FD-4F69-4F76-ABEB-997C93D5D89D}"/>
              </a:ext>
            </a:extLst>
          </p:cNvPr>
          <p:cNvGrpSpPr/>
          <p:nvPr/>
        </p:nvGrpSpPr>
        <p:grpSpPr>
          <a:xfrm>
            <a:off x="2360691" y="1607943"/>
            <a:ext cx="717259" cy="946760"/>
            <a:chOff x="2557290" y="3247324"/>
            <a:chExt cx="2098675" cy="2770187"/>
          </a:xfrm>
          <a:solidFill>
            <a:srgbClr val="ADCCBD"/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46495282-9FA6-4835-A621-FADFB1287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A88D4F04-676F-440C-9103-08D9CA4A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DE2790E2-5B7E-4B35-9B4A-6326972E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CF4E78CE-BCA3-4167-8971-B835C3289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6409BF78-8327-4507-B4B4-AE7E4DC09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7729409D-3E9F-4B6E-94B8-09CF30E22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28AE4E5E-A413-4A17-8C13-2E31C4C4C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5250F288-91EA-466C-9D2B-F314CD26C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796D70-5939-478C-8963-9A9AC118819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D8BB51-E410-4AC4-B199-7CF481820F99}"/>
              </a:ext>
            </a:extLst>
          </p:cNvPr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3D94F-D82B-49D7-84DB-06CB5FB66754}"/>
              </a:ext>
            </a:extLst>
          </p:cNvPr>
          <p:cNvSpPr txBox="1"/>
          <p:nvPr/>
        </p:nvSpPr>
        <p:spPr>
          <a:xfrm>
            <a:off x="504604" y="790571"/>
            <a:ext cx="485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목 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83501" y="1644155"/>
            <a:ext cx="3685787" cy="4473138"/>
            <a:chOff x="3983501" y="1670531"/>
            <a:chExt cx="3685787" cy="4473138"/>
          </a:xfrm>
        </p:grpSpPr>
        <p:grpSp>
          <p:nvGrpSpPr>
            <p:cNvPr id="14" name="그룹 13"/>
            <p:cNvGrpSpPr/>
            <p:nvPr/>
          </p:nvGrpSpPr>
          <p:grpSpPr>
            <a:xfrm>
              <a:off x="4053891" y="1670531"/>
              <a:ext cx="3615397" cy="1244877"/>
              <a:chOff x="4053891" y="1774704"/>
              <a:chExt cx="3615397" cy="124487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F2F18B-B35C-4D05-9069-825E20DBB74B}"/>
                  </a:ext>
                </a:extLst>
              </p:cNvPr>
              <p:cNvSpPr txBox="1"/>
              <p:nvPr/>
            </p:nvSpPr>
            <p:spPr>
              <a:xfrm>
                <a:off x="4053891" y="1774704"/>
                <a:ext cx="3615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1. </a:t>
                </a:r>
                <a:r>
                  <a:rPr lang="ko-KR" altLang="en-US" sz="24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개요</a:t>
                </a:r>
                <a:endParaRPr lang="ko-KR" altLang="en-US" sz="2400" b="1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F2F18B-B35C-4D05-9069-825E20DBB74B}"/>
                  </a:ext>
                </a:extLst>
              </p:cNvPr>
              <p:cNvSpPr txBox="1"/>
              <p:nvPr/>
            </p:nvSpPr>
            <p:spPr>
              <a:xfrm>
                <a:off x="4053891" y="2234751"/>
                <a:ext cx="361539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-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분석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(AS-IS)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- </a:t>
                </a:r>
                <a:r>
                  <a:rPr lang="ko-KR" altLang="en-US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일정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계획</a:t>
                </a:r>
                <a:endParaRPr lang="en-US" altLang="ko-KR" sz="1500" b="1" dirty="0" smtClean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3983501" y="2976414"/>
              <a:ext cx="3685787" cy="1942275"/>
              <a:chOff x="3983501" y="2663895"/>
              <a:chExt cx="3685787" cy="1942275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AE454D5-B49F-46E8-9888-1DD9FB4280E7}"/>
                  </a:ext>
                </a:extLst>
              </p:cNvPr>
              <p:cNvSpPr txBox="1"/>
              <p:nvPr/>
            </p:nvSpPr>
            <p:spPr>
              <a:xfrm>
                <a:off x="4053891" y="2663895"/>
                <a:ext cx="3615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2. </a:t>
                </a:r>
                <a:r>
                  <a:rPr lang="ko-KR" altLang="en-US" sz="24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진행</a:t>
                </a:r>
                <a:endParaRPr lang="ko-KR" altLang="en-US" sz="2400" b="1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3F2F18B-B35C-4D05-9069-825E20DBB74B}"/>
                  </a:ext>
                </a:extLst>
              </p:cNvPr>
              <p:cNvSpPr txBox="1"/>
              <p:nvPr/>
            </p:nvSpPr>
            <p:spPr>
              <a:xfrm>
                <a:off x="3983501" y="3105759"/>
                <a:ext cx="3615397" cy="1500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</a:t>
                </a:r>
                <a:r>
                  <a:rPr lang="en-US" altLang="ko-KR" sz="1500" b="1" dirty="0" err="1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Init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ko-KR" altLang="en-US" sz="1500" b="1" dirty="0" err="1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로직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구현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ACME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로직 구현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Excel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로직 구현</a:t>
                </a:r>
                <a:endParaRPr lang="en-US" altLang="ko-KR" sz="1500" b="1" dirty="0" smtClean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</a:t>
                </a: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메일 전송 로직 구현</a:t>
                </a:r>
                <a:endParaRPr lang="en-US" altLang="ko-KR" sz="1500" b="1" dirty="0" smtClean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053890" y="4955327"/>
              <a:ext cx="3615397" cy="1188342"/>
              <a:chOff x="4053890" y="4875861"/>
              <a:chExt cx="3615397" cy="118834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073F526-1C41-4D71-A1FF-C037C85A4685}"/>
                  </a:ext>
                </a:extLst>
              </p:cNvPr>
              <p:cNvSpPr txBox="1"/>
              <p:nvPr/>
            </p:nvSpPr>
            <p:spPr>
              <a:xfrm>
                <a:off x="4053891" y="4875861"/>
                <a:ext cx="30152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3. </a:t>
                </a:r>
                <a:r>
                  <a:rPr lang="ko-KR" altLang="en-US" sz="24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프로젝트 결과</a:t>
                </a:r>
                <a:endParaRPr lang="ko-KR" altLang="en-US" sz="2400" b="1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F2F18B-B35C-4D05-9069-825E20DBB74B}"/>
                  </a:ext>
                </a:extLst>
              </p:cNvPr>
              <p:cNvSpPr txBox="1"/>
              <p:nvPr/>
            </p:nvSpPr>
            <p:spPr>
              <a:xfrm>
                <a:off x="4053890" y="5279373"/>
                <a:ext cx="361539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결과 파일</a:t>
                </a:r>
                <a:endParaRPr lang="en-US" altLang="ko-KR" sz="1500" b="1" dirty="0" smtClean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    - </a:t>
                </a:r>
                <a:r>
                  <a:rPr lang="ko-KR" altLang="en-US" sz="1500" b="1" dirty="0" smtClean="0"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시연 영상</a:t>
                </a:r>
                <a:endParaRPr lang="ko-KR" altLang="en-US" sz="1500" b="1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16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6" y="2576898"/>
            <a:ext cx="3708945" cy="267369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6. E-mail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메일 수신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29098" y="3645408"/>
            <a:ext cx="2631440" cy="1097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760538" y="1510402"/>
            <a:ext cx="1129186" cy="2135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60538" y="4742688"/>
            <a:ext cx="1129186" cy="1518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47" y="3814741"/>
            <a:ext cx="3917321" cy="252976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553" y="3030702"/>
            <a:ext cx="2114639" cy="1495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905" y="1428238"/>
            <a:ext cx="3761815" cy="22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파일 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Excel &amp; Email</a:t>
            </a:r>
            <a:endParaRPr lang="en-US" altLang="ko-KR" sz="24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3" y="2235324"/>
            <a:ext cx="6692991" cy="40698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079" y="1566210"/>
            <a:ext cx="4473520" cy="8213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51470" y="2202180"/>
            <a:ext cx="2216658" cy="1854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8222508">
            <a:off x="6904071" y="2555574"/>
            <a:ext cx="548550" cy="457200"/>
          </a:xfrm>
          <a:prstGeom prst="rightArrow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012804" y="4710697"/>
            <a:ext cx="540903" cy="457200"/>
          </a:xfrm>
          <a:prstGeom prst="rightArrow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870" y="3421380"/>
            <a:ext cx="4243867" cy="3170775"/>
          </a:xfrm>
          <a:prstGeom prst="rect">
            <a:avLst/>
          </a:prstGeom>
        </p:spPr>
      </p:pic>
      <p:sp>
        <p:nvSpPr>
          <p:cNvPr id="14" name="순서도: 대체 처리 13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6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시연 영상 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UiPath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대체 처리 11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최종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918"/>
          <a:stretch/>
        </p:blipFill>
        <p:spPr>
          <a:xfrm>
            <a:off x="1810019" y="1754447"/>
            <a:ext cx="8847974" cy="482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0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53659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BB88680-BD2C-4A2C-A1F7-C2F45615809A}"/>
              </a:ext>
            </a:extLst>
          </p:cNvPr>
          <p:cNvSpPr txBox="1">
            <a:spLocks/>
          </p:cNvSpPr>
          <p:nvPr/>
        </p:nvSpPr>
        <p:spPr>
          <a:xfrm>
            <a:off x="3188821" y="2326515"/>
            <a:ext cx="6153141" cy="2523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6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Q &amp; A</a:t>
            </a:r>
            <a:endParaRPr lang="ko-KR" altLang="en-US" sz="16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51ECBE-C94C-4A44-875C-5DA529F06E1F}"/>
              </a:ext>
            </a:extLst>
          </p:cNvPr>
          <p:cNvSpPr/>
          <p:nvPr/>
        </p:nvSpPr>
        <p:spPr>
          <a:xfrm rot="16200000">
            <a:off x="5826760" y="-5826761"/>
            <a:ext cx="538479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366EE9-4844-4EB9-9CE4-6E1EED9C4447}"/>
              </a:ext>
            </a:extLst>
          </p:cNvPr>
          <p:cNvSpPr/>
          <p:nvPr/>
        </p:nvSpPr>
        <p:spPr>
          <a:xfrm rot="16200000">
            <a:off x="5826759" y="492760"/>
            <a:ext cx="538480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개요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분석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(AS-IS)</a:t>
            </a:r>
            <a:endParaRPr lang="ko-KR" altLang="en-US" sz="24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대체 처리 7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34" y="1869892"/>
            <a:ext cx="9232543" cy="47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6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개요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일정 계획</a:t>
            </a:r>
            <a:endParaRPr lang="en-US" altLang="ko-KR" sz="24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0" y="1851085"/>
            <a:ext cx="11448728" cy="4723335"/>
          </a:xfrm>
          <a:prstGeom prst="rect">
            <a:avLst/>
          </a:prstGeom>
        </p:spPr>
      </p:pic>
      <p:sp>
        <p:nvSpPr>
          <p:cNvPr id="8" name="순서도: 대체 처리 7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874998" y="1604836"/>
            <a:ext cx="1896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총 개발 기간</a:t>
            </a:r>
            <a:r>
              <a:rPr lang="en-US" altLang="ko-KR" sz="1500" dirty="0" smtClean="0"/>
              <a:t>: 1</a:t>
            </a:r>
            <a:r>
              <a:rPr lang="ko-KR" altLang="en-US" sz="1500" dirty="0" smtClean="0"/>
              <a:t>주일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00529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69435" y="1081974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공통 사항</a:t>
            </a:r>
            <a:endParaRPr lang="en-US" altLang="ko-KR" sz="24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1" y="1901977"/>
            <a:ext cx="3215919" cy="43590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48297" y="2400796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Invoke </a:t>
            </a:r>
            <a:r>
              <a:rPr lang="ko-KR" altLang="en-US" dirty="0" smtClean="0"/>
              <a:t>처리를 통한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FF0000"/>
                </a:solidFill>
              </a:rPr>
              <a:t>객체 지향 방식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48297" y="4172926"/>
            <a:ext cx="28179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변수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헝가리안</a:t>
            </a:r>
            <a:r>
              <a:rPr lang="ko-KR" altLang="en-US" dirty="0" smtClean="0"/>
              <a:t> 표기법을 통해 같은 </a:t>
            </a:r>
            <a:r>
              <a:rPr lang="ko-KR" altLang="en-US" dirty="0"/>
              <a:t>의미를 가지는 서로 다른 </a:t>
            </a:r>
            <a:r>
              <a:rPr lang="ko-KR" altLang="en-US" dirty="0" smtClean="0"/>
              <a:t>타입 충돌 </a:t>
            </a:r>
            <a:r>
              <a:rPr lang="ko-KR" altLang="en-US" dirty="0"/>
              <a:t>방지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33762" y="6366172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* </a:t>
            </a:r>
            <a:r>
              <a:rPr lang="ko-KR" altLang="en-US" sz="1200" b="1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헝가리안</a:t>
            </a:r>
            <a:r>
              <a:rPr lang="ko-KR" altLang="en-US" sz="1200" b="1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표기법</a:t>
            </a:r>
            <a:r>
              <a:rPr lang="en-US" altLang="ko-KR" sz="12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변수의 </a:t>
            </a:r>
            <a:r>
              <a:rPr lang="ko-KR" altLang="en-US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자료형을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변수 명의 </a:t>
            </a:r>
            <a:r>
              <a:rPr lang="ko-KR" altLang="en-US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접두어로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붙이는 방식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941695" y="3823335"/>
            <a:ext cx="203835" cy="236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30" y="2324730"/>
            <a:ext cx="5030175" cy="351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en-US" altLang="ko-KR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Init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en-US" altLang="ko-KR" sz="15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Config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91911" y="1869892"/>
            <a:ext cx="4618911" cy="4411259"/>
            <a:chOff x="645911" y="1869892"/>
            <a:chExt cx="4618911" cy="4411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11" y="1869892"/>
              <a:ext cx="4041343" cy="4411259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168400" y="3688080"/>
              <a:ext cx="298704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4155440" y="1869892"/>
              <a:ext cx="1109382" cy="18181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155440" y="4704080"/>
              <a:ext cx="1109382" cy="15770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95" y="1772376"/>
            <a:ext cx="3575326" cy="46062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415" y="1681752"/>
            <a:ext cx="1815014" cy="450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9981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91911" y="1869892"/>
            <a:ext cx="4950111" cy="4411259"/>
            <a:chOff x="645911" y="1869892"/>
            <a:chExt cx="4950111" cy="4411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11" y="1869892"/>
              <a:ext cx="4041343" cy="4411259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168400" y="5068472"/>
              <a:ext cx="298704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4155440" y="2268415"/>
              <a:ext cx="1440582" cy="28000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155440" y="6084472"/>
              <a:ext cx="1373945" cy="1693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5509078" y="2062914"/>
            <a:ext cx="2975886" cy="4282711"/>
            <a:chOff x="5342022" y="2062914"/>
            <a:chExt cx="2975886" cy="428271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2022" y="3941233"/>
              <a:ext cx="2975886" cy="240439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3889" y="2062914"/>
              <a:ext cx="2652153" cy="1708986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582" y="2785105"/>
            <a:ext cx="2269545" cy="303540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en-US" altLang="ko-KR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Init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Credential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6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89453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로그인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8" y="1735543"/>
            <a:ext cx="3662438" cy="47806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037" y="1602557"/>
            <a:ext cx="3486147" cy="416088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37920" y="2800056"/>
            <a:ext cx="2631440" cy="88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764280" y="3683000"/>
            <a:ext cx="1027528" cy="28289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99213" y="5727098"/>
            <a:ext cx="35637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예외처리 </a:t>
            </a:r>
            <a:r>
              <a:rPr lang="en-US" altLang="ko-KR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</a:t>
            </a:r>
            <a:r>
              <a:rPr lang="en-US" altLang="ko-KR" sz="1500" b="1" dirty="0" smtClean="0">
                <a:solidFill>
                  <a:srgbClr val="FF0000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Retry Scope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를 통하여 로그인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실패시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다시 실행되게 </a:t>
            </a:r>
            <a:r>
              <a:rPr lang="ko-KR" altLang="en-US" sz="1500" dirty="0" err="1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ko-KR" altLang="en-US" sz="15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ko-KR" altLang="en-US" sz="1500" dirty="0" smtClean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구현</a:t>
            </a:r>
            <a:endParaRPr lang="en-US" altLang="ko-KR" sz="1500" dirty="0" smtClean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855" y="1200070"/>
            <a:ext cx="3187115" cy="531185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V="1">
            <a:off x="3759200" y="1336431"/>
            <a:ext cx="1032608" cy="1482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8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 rot="16200000">
            <a:off x="5640948" y="-5640948"/>
            <a:ext cx="910103" cy="12192000"/>
          </a:xfrm>
          <a:prstGeom prst="rect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1" y="1"/>
            <a:ext cx="11709919" cy="910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  <a:r>
              <a:rPr lang="en-US" altLang="ko-KR" sz="2800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 </a:t>
            </a:r>
            <a:r>
              <a:rPr lang="ko-KR" altLang="en-US" sz="28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프로젝트 </a:t>
            </a:r>
            <a:r>
              <a:rPr lang="ko-KR" altLang="en-US" sz="28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수행 </a:t>
            </a:r>
            <a:r>
              <a:rPr lang="en-US" altLang="ko-KR" sz="2800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3821" y="1098245"/>
            <a:ext cx="5340185" cy="583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 ACME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로직</a:t>
            </a:r>
            <a:r>
              <a:rPr lang="en-US" altLang="ko-KR" sz="2400" b="1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– </a:t>
            </a:r>
            <a:r>
              <a:rPr lang="ko-KR" altLang="en-US" sz="1500" b="1" dirty="0" smtClean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추출</a:t>
            </a:r>
            <a:endParaRPr lang="en-US" altLang="ko-KR" sz="1500" b="1" dirty="0">
              <a:solidFill>
                <a:schemeClr val="tx1"/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83C81-C02E-4654-B6F9-287E4933D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28575">
            <a:solidFill>
              <a:srgbClr val="ADCC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Str_TextID.Split(Environment.NewLine.ToCharArray)(1).Trim.Split(" "c)(1),Row("WIID").ToString</a:t>
            </a:r>
            <a:endParaRPr lang="ko-KR" altLang="en-US"/>
          </a:p>
        </p:txBody>
      </p:sp>
      <p:sp>
        <p:nvSpPr>
          <p:cNvPr id="7" name="순서도: 대체 처리 6"/>
          <p:cNvSpPr/>
          <p:nvPr/>
        </p:nvSpPr>
        <p:spPr>
          <a:xfrm>
            <a:off x="721254" y="1245871"/>
            <a:ext cx="78846" cy="320340"/>
          </a:xfrm>
          <a:prstGeom prst="flowChartAlternateProcess">
            <a:avLst/>
          </a:prstGeom>
          <a:solidFill>
            <a:srgbClr val="ADC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8" y="1735543"/>
            <a:ext cx="3662438" cy="47806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29528" y="4013394"/>
            <a:ext cx="2631440" cy="88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760968" y="1310640"/>
            <a:ext cx="1384846" cy="27027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60968" y="4896338"/>
            <a:ext cx="1384846" cy="16155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93" y="1098245"/>
            <a:ext cx="2473468" cy="554418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802334" y="1528163"/>
            <a:ext cx="4485172" cy="3801673"/>
            <a:chOff x="7852461" y="1793878"/>
            <a:chExt cx="4485172" cy="380167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1911" y="2339220"/>
              <a:ext cx="3547345" cy="306223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852461" y="5333941"/>
              <a:ext cx="2463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* </a:t>
              </a:r>
              <a:r>
                <a:rPr lang="en-US" altLang="ko-KR" sz="1100" dirty="0" err="1" smtClean="0">
                  <a:solidFill>
                    <a:srgbClr val="FF0000"/>
                  </a:solidFill>
                </a:rPr>
                <a:t>DT_TextID</a:t>
              </a:r>
              <a:r>
                <a:rPr lang="en-US" altLang="ko-KR" sz="1100" dirty="0" smtClean="0"/>
                <a:t>: </a:t>
              </a:r>
              <a:r>
                <a:rPr lang="en-US" altLang="ko-KR" sz="1100" dirty="0" err="1" smtClean="0"/>
                <a:t>TextID</a:t>
              </a:r>
              <a:r>
                <a:rPr lang="en-US" altLang="ko-KR" sz="1100" dirty="0" smtClean="0"/>
                <a:t>, WIID</a:t>
              </a:r>
              <a:r>
                <a:rPr lang="ko-KR" altLang="en-US" sz="1100" dirty="0" smtClean="0"/>
                <a:t>열을 가짐</a:t>
              </a:r>
              <a:endParaRPr lang="ko-KR" altLang="en-US" sz="11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377686" y="1793878"/>
              <a:ext cx="2959947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 smtClean="0"/>
                <a:t>조건</a:t>
              </a:r>
              <a:r>
                <a:rPr lang="en-US" altLang="ko-KR" sz="1100" dirty="0"/>
                <a:t>: Type=“WI4” </a:t>
              </a:r>
              <a:endParaRPr lang="en-US" altLang="ko-KR" sz="1100" dirty="0" smtClean="0"/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/>
                <a:t>이면서 </a:t>
              </a:r>
              <a:r>
                <a:rPr lang="en-US" altLang="ko-KR" sz="1100" dirty="0"/>
                <a:t>Status=“Open”</a:t>
              </a:r>
              <a:endParaRPr lang="ko-KR" altLang="en-US" sz="11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141911" y="6139383"/>
            <a:ext cx="38811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Navigate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: "https://acme-test.uipath.com/work-items/" + </a:t>
            </a:r>
            <a:r>
              <a:rPr lang="ko-KR" altLang="en-US" sz="1100" dirty="0" err="1"/>
              <a:t>Row</a:t>
            </a:r>
            <a:r>
              <a:rPr lang="ko-KR" altLang="en-US" sz="1100" dirty="0"/>
              <a:t>("WIID").</a:t>
            </a:r>
            <a:r>
              <a:rPr lang="ko-KR" altLang="en-US" sz="1100" dirty="0" err="1"/>
              <a:t>ToString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453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527</Words>
  <Application>Microsoft Office PowerPoint</Application>
  <PresentationFormat>와이드스크린</PresentationFormat>
  <Paragraphs>81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포천 오성과 한음 Bold</vt:lpstr>
      <vt:lpstr>포천 오성과 한음 Regular</vt:lpstr>
      <vt:lpstr>Arial</vt:lpstr>
      <vt:lpstr>Office 테마</vt:lpstr>
      <vt:lpstr>UiPath를 통한RPA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UiPath를 통한RPA 프로젝트</dc:title>
  <dc:creator>임세훈</dc:creator>
  <cp:lastModifiedBy>admin</cp:lastModifiedBy>
  <cp:revision>77</cp:revision>
  <dcterms:created xsi:type="dcterms:W3CDTF">2023-05-02T00:23:12Z</dcterms:created>
  <dcterms:modified xsi:type="dcterms:W3CDTF">2023-05-28T05:03:14Z</dcterms:modified>
</cp:coreProperties>
</file>